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6" r:id="rId6"/>
    <p:sldId id="288" r:id="rId7"/>
    <p:sldId id="287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1/5/2023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9422" y="1411110"/>
            <a:ext cx="9855200" cy="2228201"/>
          </a:xfrm>
        </p:spPr>
        <p:txBody>
          <a:bodyPr/>
          <a:lstStyle/>
          <a:p>
            <a:r>
              <a:rPr lang="en-US" sz="4000" dirty="0"/>
              <a:t>Successful Basic Counseling Interventions to Improve Confidence and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7910" y="3721607"/>
            <a:ext cx="5136446" cy="1877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Dr. Ryan N. Vitatoe</a:t>
            </a:r>
          </a:p>
          <a:p>
            <a:pPr marL="0" indent="0">
              <a:buNone/>
            </a:pPr>
            <a:r>
              <a:rPr lang="en-US" dirty="0"/>
              <a:t>Head Track and Cross-Country Coach</a:t>
            </a:r>
          </a:p>
          <a:p>
            <a:pPr marL="0" indent="0">
              <a:buNone/>
            </a:pPr>
            <a:r>
              <a:rPr lang="en-US" dirty="0"/>
              <a:t>Harlan County High School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3138-A722-D4B8-F758-A14A9E20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Give Homework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A5D8BA-5CA1-2220-B3A5-EA6486C0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7F398-7AA7-F3C3-96FF-D91C98A28D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532" y="1242874"/>
            <a:ext cx="12260062" cy="5437325"/>
          </a:xfrm>
        </p:spPr>
        <p:txBody>
          <a:bodyPr/>
          <a:lstStyle/>
          <a:p>
            <a:r>
              <a:rPr lang="en-US" sz="2400" dirty="0"/>
              <a:t>A successful strategy I’ve had: </a:t>
            </a:r>
          </a:p>
          <a:p>
            <a:pPr lvl="1"/>
            <a:r>
              <a:rPr lang="en-US" sz="2400" dirty="0"/>
              <a:t>Ask the athlete to go home and journal all their thoughts during their performance.</a:t>
            </a:r>
          </a:p>
          <a:p>
            <a:pPr lvl="1"/>
            <a:r>
              <a:rPr lang="en-US" sz="2400" dirty="0"/>
              <a:t>Ask them to be very specific and detailed. They should record every thought they can remember.</a:t>
            </a:r>
          </a:p>
          <a:p>
            <a:pPr lvl="1"/>
            <a:r>
              <a:rPr lang="en-US" sz="2400" dirty="0"/>
              <a:t>Ask them to focus on the starting point of their performance and work through the finish – compare their entries from the time they started through their struggles. </a:t>
            </a:r>
          </a:p>
          <a:p>
            <a:pPr lvl="1"/>
            <a:r>
              <a:rPr lang="en-US" sz="2400" dirty="0"/>
              <a:t>The journal entries paint the picture of their thought process and its impact on performance. Simply put, it will be in black and white on paper. </a:t>
            </a:r>
          </a:p>
          <a:p>
            <a:pPr lvl="1"/>
            <a:r>
              <a:rPr lang="en-US" sz="2400" dirty="0"/>
              <a:t>It allows me to say, “THESE THOUGHTS are why you were struggling”. </a:t>
            </a:r>
          </a:p>
          <a:p>
            <a:pPr lvl="1"/>
            <a:r>
              <a:rPr lang="en-US" sz="2400" dirty="0"/>
              <a:t>Focus on positivity and empowerment – I’ll use statements like, “the great thing is that you’re in control of this and can change it!”</a:t>
            </a:r>
          </a:p>
        </p:txBody>
      </p:sp>
    </p:spTree>
    <p:extLst>
      <p:ext uri="{BB962C8B-B14F-4D97-AF65-F5344CB8AC3E}">
        <p14:creationId xmlns:p14="http://schemas.microsoft.com/office/powerpoint/2010/main" val="219469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053DF-0958-1FD6-583B-911691AF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Dealing with Anxiety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A8363A-C33C-6347-6897-78057D47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1BF1D-965A-1682-D432-4810E94594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" y="1625385"/>
            <a:ext cx="12082508" cy="5232615"/>
          </a:xfrm>
        </p:spPr>
        <p:txBody>
          <a:bodyPr/>
          <a:lstStyle/>
          <a:p>
            <a:r>
              <a:rPr lang="en-US" b="1" dirty="0"/>
              <a:t>What are Grounding Techniques?</a:t>
            </a:r>
          </a:p>
          <a:p>
            <a:r>
              <a:rPr lang="en-US" dirty="0"/>
              <a:t>Exercises that allow athletes to focus on the present moment – allow distraction from anxious feelings. </a:t>
            </a:r>
          </a:p>
          <a:p>
            <a:r>
              <a:rPr lang="en-US" dirty="0"/>
              <a:t>The athlete must recognize their trigger signs – the symptoms indicating their anxiety is increasing. </a:t>
            </a:r>
          </a:p>
          <a:p>
            <a:endParaRPr lang="en-US" dirty="0"/>
          </a:p>
          <a:p>
            <a:r>
              <a:rPr lang="en-US" b="1" dirty="0"/>
              <a:t>5-4-3-2-1 Grounding Technique is one of the most popular interventions. </a:t>
            </a:r>
          </a:p>
          <a:p>
            <a:r>
              <a:rPr lang="en-US" b="1" dirty="0"/>
              <a:t>Highly successful with anxiety and panic attacks.</a:t>
            </a:r>
          </a:p>
          <a:p>
            <a:r>
              <a:rPr lang="en-US" b="1" dirty="0"/>
              <a:t>Before starting – pay close attention to breathing – have long, slow breaths to “find yourself”. </a:t>
            </a:r>
          </a:p>
          <a:p>
            <a:r>
              <a:rPr lang="en-US" b="1" dirty="0"/>
              <a:t>The things identified can be either external or internal. </a:t>
            </a:r>
          </a:p>
          <a:p>
            <a:pPr lvl="1"/>
            <a:r>
              <a:rPr lang="en-US" b="1" dirty="0"/>
              <a:t>Acknowledge 5 things you see around you.</a:t>
            </a:r>
          </a:p>
          <a:p>
            <a:pPr lvl="1"/>
            <a:r>
              <a:rPr lang="en-US" b="1" dirty="0"/>
              <a:t>Acknowledge 4 things around you that you can touch.</a:t>
            </a:r>
          </a:p>
          <a:p>
            <a:pPr lvl="1"/>
            <a:r>
              <a:rPr lang="en-US" b="1" dirty="0"/>
              <a:t>Acknowledge 3 things you hear. </a:t>
            </a:r>
          </a:p>
          <a:p>
            <a:pPr lvl="1"/>
            <a:r>
              <a:rPr lang="en-US" b="1" dirty="0"/>
              <a:t>Acknowledge 2 things you can smell</a:t>
            </a:r>
          </a:p>
          <a:p>
            <a:pPr lvl="1"/>
            <a:r>
              <a:rPr lang="en-US" b="1" dirty="0"/>
              <a:t>Acknowledge 1 thing you can taste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C47-239E-F3FD-72BB-A96A6B4F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Dealing with Anxiety (continued)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D1CB2E-55F2-155C-5A4F-DA2A6C0E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D5721-1342-52EF-F45F-FA29475EB8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625385"/>
            <a:ext cx="12192000" cy="5232615"/>
          </a:xfrm>
        </p:spPr>
        <p:txBody>
          <a:bodyPr/>
          <a:lstStyle/>
          <a:p>
            <a:r>
              <a:rPr lang="en-US" dirty="0"/>
              <a:t>Two additional grounding techniques that I’ve had success with my athletes are doing math and categories</a:t>
            </a:r>
          </a:p>
          <a:p>
            <a:r>
              <a:rPr lang="en-US" dirty="0"/>
              <a:t>Categories – choose a category and name as many items as possible in each. </a:t>
            </a:r>
          </a:p>
          <a:p>
            <a:r>
              <a:rPr lang="en-US" dirty="0"/>
              <a:t>Examples: Movies, Cereals, Books, Cars, Cities, Famous people, TV shows, and Sports teams. </a:t>
            </a:r>
          </a:p>
          <a:p>
            <a:r>
              <a:rPr lang="en-US" dirty="0"/>
              <a:t>Doing math – doing simple addition until you can no longer make the numbers work</a:t>
            </a:r>
          </a:p>
          <a:p>
            <a:r>
              <a:rPr lang="en-US" dirty="0"/>
              <a:t>Example: 1+1 is 2, 2+2 is 4, 4+4 is 8, etc. </a:t>
            </a:r>
          </a:p>
          <a:p>
            <a:r>
              <a:rPr lang="en-US" dirty="0"/>
              <a:t>These do a great job of “occupying the brain” to focus on the task at hand rather than the anxiety. </a:t>
            </a:r>
          </a:p>
          <a:p>
            <a:endParaRPr lang="en-US" dirty="0"/>
          </a:p>
          <a:p>
            <a:r>
              <a:rPr lang="en-US" dirty="0"/>
              <a:t>Finally, one of the most common I use is combining positive self-talk.” with “clean breathing”. </a:t>
            </a:r>
          </a:p>
          <a:p>
            <a:r>
              <a:rPr lang="en-US" dirty="0"/>
              <a:t>The athlete closes their eyes, takes deep breaths, and practices their problem self-talk. </a:t>
            </a:r>
          </a:p>
          <a:p>
            <a:r>
              <a:rPr lang="en-US" dirty="0"/>
              <a:t>“I am prepared,” “I’ve had a great week of practice,” “My coach has me prepared,” “I’m ready”. </a:t>
            </a:r>
          </a:p>
        </p:txBody>
      </p:sp>
    </p:spTree>
    <p:extLst>
      <p:ext uri="{BB962C8B-B14F-4D97-AF65-F5344CB8AC3E}">
        <p14:creationId xmlns:p14="http://schemas.microsoft.com/office/powerpoint/2010/main" val="349546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48A3-C8C3-78B9-FB97-B0A271AA5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Reality Therapy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5083B4-6AFB-0701-F80E-66DF785B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13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1C3D4-5647-2009-0273-5D9687724E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899" y="1305017"/>
            <a:ext cx="11958221" cy="5459767"/>
          </a:xfrm>
        </p:spPr>
        <p:txBody>
          <a:bodyPr/>
          <a:lstStyle/>
          <a:p>
            <a:r>
              <a:rPr lang="en-US" sz="2000" dirty="0"/>
              <a:t>Finally, one theory I use a lot is reality therapy, which was founded by William Glasser. </a:t>
            </a:r>
          </a:p>
          <a:p>
            <a:r>
              <a:rPr lang="en-US" sz="2000" dirty="0"/>
              <a:t>This is an exceptional theory to use with teenagers.</a:t>
            </a:r>
          </a:p>
          <a:p>
            <a:r>
              <a:rPr lang="en-US" sz="2000" dirty="0"/>
              <a:t>We are responsible for making the changes we want in our lives. </a:t>
            </a:r>
          </a:p>
          <a:p>
            <a:r>
              <a:rPr lang="en-US" sz="2000" dirty="0"/>
              <a:t>We do not blame others for our choices or actions. </a:t>
            </a:r>
          </a:p>
          <a:p>
            <a:r>
              <a:rPr lang="en-US" sz="2000" dirty="0"/>
              <a:t>We control ourselves. </a:t>
            </a:r>
          </a:p>
          <a:p>
            <a:r>
              <a:rPr lang="en-US" sz="2000" dirty="0"/>
              <a:t>If we want better, we have to do better. </a:t>
            </a:r>
          </a:p>
          <a:p>
            <a:r>
              <a:rPr lang="en-US" sz="2000" dirty="0"/>
              <a:t>If you want to be taken seriously, you must work to earn the reputation you want. </a:t>
            </a:r>
          </a:p>
          <a:p>
            <a:r>
              <a:rPr lang="en-US" sz="2000" dirty="0"/>
              <a:t>Coaches cannot do it for you; you must do it with our guidance. </a:t>
            </a:r>
          </a:p>
          <a:p>
            <a:r>
              <a:rPr lang="en-US" sz="2000" dirty="0"/>
              <a:t>You can talk, or you can do. </a:t>
            </a:r>
          </a:p>
          <a:p>
            <a:r>
              <a:rPr lang="en-US" sz="2000" dirty="0"/>
              <a:t>“If nothing changes, nothing changes. As long as you keep doing what you’re doing, you’ll keep getting what you’re getting”. </a:t>
            </a:r>
          </a:p>
        </p:txBody>
      </p:sp>
    </p:spTree>
    <p:extLst>
      <p:ext uri="{BB962C8B-B14F-4D97-AF65-F5344CB8AC3E}">
        <p14:creationId xmlns:p14="http://schemas.microsoft.com/office/powerpoint/2010/main" val="2143063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135" y="168676"/>
            <a:ext cx="10444706" cy="4503908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6968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B709-B87A-B720-F847-FC03C1BC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757130"/>
          </a:xfrm>
        </p:spPr>
        <p:txBody>
          <a:bodyPr/>
          <a:lstStyle/>
          <a:p>
            <a:pPr algn="ctr"/>
            <a:r>
              <a:rPr lang="en-US" sz="4800" dirty="0"/>
              <a:t>Introduction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64604B-D052-2DB0-689D-C277F59E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8E6FC-B810-6B73-DEDB-39E0B8F5EC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300056"/>
            <a:ext cx="11431411" cy="5015020"/>
          </a:xfrm>
        </p:spPr>
        <p:txBody>
          <a:bodyPr/>
          <a:lstStyle/>
          <a:p>
            <a:r>
              <a:rPr lang="en-US" sz="3200" dirty="0"/>
              <a:t>Head Track and Cross-Country Coach at Harlan County High School since 2008</a:t>
            </a:r>
          </a:p>
          <a:p>
            <a:r>
              <a:rPr lang="en-US" sz="3200" dirty="0"/>
              <a:t>20 years’ experience coaching</a:t>
            </a:r>
          </a:p>
          <a:p>
            <a:r>
              <a:rPr lang="en-US" sz="3200" dirty="0"/>
              <a:t>Licensed Professional Clinical Counselor – Supervisor</a:t>
            </a:r>
          </a:p>
          <a:p>
            <a:r>
              <a:rPr lang="en-US" sz="3200" dirty="0"/>
              <a:t>Nationally Certified Counselor</a:t>
            </a:r>
          </a:p>
          <a:p>
            <a:r>
              <a:rPr lang="en-US" sz="3200" dirty="0"/>
              <a:t>Ph.D. in Counselor Education and Supervision</a:t>
            </a:r>
          </a:p>
          <a:p>
            <a:r>
              <a:rPr lang="en-US" sz="3200" dirty="0"/>
              <a:t>Expertise in Child and Adolescent Emotional and Behavioral Disorders</a:t>
            </a:r>
          </a:p>
          <a:p>
            <a:pPr lvl="1"/>
            <a:r>
              <a:rPr lang="en-US" sz="3000" dirty="0"/>
              <a:t>Changing my philosophy – and the results of doing so.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2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6AEF-4912-B5FB-F3DA-1F652744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701731"/>
          </a:xfrm>
        </p:spPr>
        <p:txBody>
          <a:bodyPr/>
          <a:lstStyle/>
          <a:p>
            <a:pPr algn="ctr"/>
            <a:r>
              <a:rPr lang="en-US" sz="4400" dirty="0"/>
              <a:t>Counseling Modalities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8666CC-2B3D-AE23-34D3-CC72B2D1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875A2-2B41-3606-7E8F-C3C19FFF53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625385"/>
            <a:ext cx="11469333" cy="4093243"/>
          </a:xfrm>
        </p:spPr>
        <p:txBody>
          <a:bodyPr/>
          <a:lstStyle/>
          <a:p>
            <a:r>
              <a:rPr lang="en-US" sz="4400" dirty="0"/>
              <a:t>Affective – Addresses feelings</a:t>
            </a:r>
            <a:endParaRPr lang="en-US" sz="4200" dirty="0"/>
          </a:p>
          <a:p>
            <a:r>
              <a:rPr lang="en-US" sz="4400" dirty="0"/>
              <a:t>Behavioral – Approaches behaviors </a:t>
            </a:r>
          </a:p>
          <a:p>
            <a:r>
              <a:rPr lang="en-US" sz="4400" dirty="0"/>
              <a:t>Cognitive – Addresses thought processes </a:t>
            </a:r>
          </a:p>
          <a:p>
            <a:pPr marL="0" indent="0">
              <a:buNone/>
            </a:pPr>
            <a:endParaRPr lang="en-US" sz="4400" dirty="0"/>
          </a:p>
          <a:p>
            <a:pPr lvl="8"/>
            <a:r>
              <a:rPr lang="en-US" sz="2800" dirty="0">
                <a:solidFill>
                  <a:schemeClr val="bg1"/>
                </a:solidFill>
              </a:rPr>
              <a:t>(Woodside &amp; </a:t>
            </a:r>
            <a:r>
              <a:rPr lang="en-US" sz="2800" dirty="0" err="1">
                <a:solidFill>
                  <a:schemeClr val="bg1"/>
                </a:solidFill>
              </a:rPr>
              <a:t>McClam</a:t>
            </a:r>
            <a:r>
              <a:rPr lang="en-US" sz="2800" dirty="0">
                <a:solidFill>
                  <a:schemeClr val="bg1"/>
                </a:solidFill>
              </a:rPr>
              <a:t>, 2016)</a:t>
            </a:r>
          </a:p>
        </p:txBody>
      </p:sp>
    </p:spTree>
    <p:extLst>
      <p:ext uri="{BB962C8B-B14F-4D97-AF65-F5344CB8AC3E}">
        <p14:creationId xmlns:p14="http://schemas.microsoft.com/office/powerpoint/2010/main" val="317511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73C42-3217-6C91-D9F7-5809E24A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Foundations of Counseling Techniques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01682F-6558-7F6F-1869-F5FB7B76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3A263-8E6B-8D1B-1F1A-105DAB8060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178" y="1331650"/>
            <a:ext cx="11584743" cy="4520143"/>
          </a:xfrm>
        </p:spPr>
        <p:txBody>
          <a:bodyPr/>
          <a:lstStyle/>
          <a:p>
            <a:r>
              <a:rPr lang="en-US" sz="2800" dirty="0"/>
              <a:t>Building a relationship </a:t>
            </a:r>
          </a:p>
          <a:p>
            <a:r>
              <a:rPr lang="en-US" sz="2800" dirty="0"/>
              <a:t>Open, honest communication</a:t>
            </a:r>
          </a:p>
          <a:p>
            <a:r>
              <a:rPr lang="en-US" sz="2800" dirty="0"/>
              <a:t>Active listening </a:t>
            </a:r>
          </a:p>
          <a:p>
            <a:r>
              <a:rPr lang="en-US" sz="2800" dirty="0"/>
              <a:t>Practicing empathy </a:t>
            </a:r>
          </a:p>
          <a:p>
            <a:r>
              <a:rPr lang="en-US" sz="2800" dirty="0"/>
              <a:t>Having positive regard</a:t>
            </a:r>
          </a:p>
          <a:p>
            <a:r>
              <a:rPr lang="en-US" sz="2800" dirty="0"/>
              <a:t>Being client focused</a:t>
            </a:r>
          </a:p>
          <a:p>
            <a:r>
              <a:rPr lang="en-US" sz="2800" dirty="0"/>
              <a:t>Providing encouragement</a:t>
            </a:r>
          </a:p>
          <a:p>
            <a:r>
              <a:rPr lang="en-US" sz="2800" dirty="0"/>
              <a:t>Sounds a lot like coaching, right?</a:t>
            </a:r>
            <a:endParaRPr lang="en-US" sz="3600" dirty="0"/>
          </a:p>
          <a:p>
            <a:pPr lvl="8" algn="just"/>
            <a:r>
              <a:rPr lang="en-US" sz="2400" dirty="0">
                <a:solidFill>
                  <a:schemeClr val="bg1"/>
                </a:solidFill>
              </a:rPr>
              <a:t>(Woodside &amp; </a:t>
            </a:r>
            <a:r>
              <a:rPr lang="en-US" sz="2400" dirty="0" err="1">
                <a:solidFill>
                  <a:schemeClr val="bg1"/>
                </a:solidFill>
              </a:rPr>
              <a:t>McClam</a:t>
            </a:r>
            <a:r>
              <a:rPr lang="en-US" sz="2400" dirty="0">
                <a:solidFill>
                  <a:schemeClr val="bg1"/>
                </a:solidFill>
              </a:rPr>
              <a:t>, 2015)</a:t>
            </a:r>
          </a:p>
        </p:txBody>
      </p:sp>
    </p:spTree>
    <p:extLst>
      <p:ext uri="{BB962C8B-B14F-4D97-AF65-F5344CB8AC3E}">
        <p14:creationId xmlns:p14="http://schemas.microsoft.com/office/powerpoint/2010/main" val="1384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C383-5DEB-E586-886E-A6832371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Common Areas that Athletes Struggle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15EDB7-23EE-945C-DE30-726469C0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F91C6-AFB2-57D1-4A4E-130037872E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11646886" cy="5054815"/>
          </a:xfrm>
        </p:spPr>
        <p:txBody>
          <a:bodyPr/>
          <a:lstStyle/>
          <a:p>
            <a:r>
              <a:rPr lang="en-US" sz="3200" b="1" u="sng" dirty="0"/>
              <a:t>Confidence and Anxiety</a:t>
            </a:r>
          </a:p>
          <a:p>
            <a:pPr marL="0" indent="0">
              <a:buNone/>
            </a:pPr>
            <a:endParaRPr lang="en-US" sz="3200" b="1" u="sng" dirty="0"/>
          </a:p>
          <a:p>
            <a:pPr lvl="1"/>
            <a:r>
              <a:rPr lang="en-US" sz="3000" dirty="0"/>
              <a:t>Each of these has a significant impact on performance. </a:t>
            </a:r>
          </a:p>
          <a:p>
            <a:pPr lvl="1"/>
            <a:r>
              <a:rPr lang="en-US" sz="3000" dirty="0"/>
              <a:t>These may appear based on behaviors and/or emotions, but they are cognitive-based problems. </a:t>
            </a:r>
          </a:p>
          <a:p>
            <a:pPr lvl="1"/>
            <a:r>
              <a:rPr lang="en-US" sz="3000" dirty="0"/>
              <a:t>As a coach, finding the right “button to hit” to get into the competitive mindset can lead to feelings of frustration and helplessness. “How do I reach this child”. </a:t>
            </a:r>
          </a:p>
          <a:p>
            <a:pPr lvl="1"/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0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CF62-2DA9-C4F9-0BA0-A7A05F8C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Rational Emotive Behavioral Therapy (REBT) Principles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4F60B9-D79B-913D-E73C-71528CFE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B0FFF-1857-8CC3-2B57-7299BE6535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11549232" cy="4961846"/>
          </a:xfrm>
        </p:spPr>
        <p:txBody>
          <a:bodyPr/>
          <a:lstStyle/>
          <a:p>
            <a:r>
              <a:rPr lang="en-US" sz="2400" dirty="0"/>
              <a:t>Developed by Albert Ellis</a:t>
            </a:r>
          </a:p>
          <a:p>
            <a:r>
              <a:rPr lang="en-US" sz="2400" dirty="0"/>
              <a:t>We are not troubled by “things” but by what we say to ourselves about what happens to us. </a:t>
            </a:r>
          </a:p>
          <a:p>
            <a:r>
              <a:rPr lang="en-US" sz="2400" dirty="0"/>
              <a:t>This phenomenon is termed </a:t>
            </a:r>
            <a:r>
              <a:rPr lang="en-US" sz="2400" b="1" i="1" dirty="0"/>
              <a:t>self-talk</a:t>
            </a:r>
            <a:r>
              <a:rPr lang="en-US" sz="2400" dirty="0"/>
              <a:t>, which is the automatic statements all people have. </a:t>
            </a:r>
          </a:p>
          <a:p>
            <a:pPr lvl="1"/>
            <a:r>
              <a:rPr lang="en-US" sz="2400" dirty="0"/>
              <a:t>One’s self-talk makes complete sense to them – even when irrational. </a:t>
            </a:r>
          </a:p>
          <a:p>
            <a:pPr lvl="1"/>
            <a:r>
              <a:rPr lang="en-US" sz="2400" dirty="0"/>
              <a:t>We experience problems when our self-talk is irrational. </a:t>
            </a:r>
          </a:p>
          <a:p>
            <a:pPr lvl="1"/>
            <a:r>
              <a:rPr lang="en-US" sz="2400" dirty="0"/>
              <a:t>An individual’s self-talk is directly linked to their reaction to situations.  </a:t>
            </a:r>
          </a:p>
          <a:p>
            <a:pPr lvl="1"/>
            <a:r>
              <a:rPr lang="en-US" sz="2400" dirty="0"/>
              <a:t>To promote change – one’s self-talk must be examined, and corrections should be made. (Woodside &amp; </a:t>
            </a:r>
            <a:r>
              <a:rPr lang="en-US" sz="2400" dirty="0" err="1"/>
              <a:t>McClam</a:t>
            </a:r>
            <a:r>
              <a:rPr lang="en-US" sz="2400" dirty="0"/>
              <a:t>, 2015)</a:t>
            </a:r>
          </a:p>
        </p:txBody>
      </p:sp>
    </p:spTree>
    <p:extLst>
      <p:ext uri="{BB962C8B-B14F-4D97-AF65-F5344CB8AC3E}">
        <p14:creationId xmlns:p14="http://schemas.microsoft.com/office/powerpoint/2010/main" val="304849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17B8E-2DC7-0C33-6424-CE46DFB8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pPr algn="ctr"/>
            <a:r>
              <a:rPr lang="en-US" sz="4000" dirty="0"/>
              <a:t>ABC Paradigm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2E7B32-A518-B769-D115-015B05A3A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ABB8B-54C8-B023-DCC0-1747114590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233996"/>
            <a:ext cx="11566987" cy="5446203"/>
          </a:xfrm>
        </p:spPr>
        <p:txBody>
          <a:bodyPr/>
          <a:lstStyle/>
          <a:p>
            <a:r>
              <a:rPr lang="en-US" sz="4000" dirty="0"/>
              <a:t>A: Event</a:t>
            </a:r>
          </a:p>
          <a:p>
            <a:r>
              <a:rPr lang="en-US" sz="4000" dirty="0"/>
              <a:t>B: Self–Talk</a:t>
            </a:r>
          </a:p>
          <a:p>
            <a:r>
              <a:rPr lang="en-US" sz="4000" dirty="0"/>
              <a:t>C: Reaction</a:t>
            </a:r>
          </a:p>
          <a:p>
            <a:pPr lvl="1"/>
            <a:r>
              <a:rPr lang="en-US" sz="3800" dirty="0"/>
              <a:t>Most often, people assume an event controls their reaction. </a:t>
            </a:r>
          </a:p>
          <a:p>
            <a:pPr lvl="1"/>
            <a:r>
              <a:rPr lang="en-US" sz="3800" dirty="0"/>
              <a:t>Reaction is 100% tied to the individual’s self-talk. </a:t>
            </a:r>
          </a:p>
        </p:txBody>
      </p:sp>
    </p:spTree>
    <p:extLst>
      <p:ext uri="{BB962C8B-B14F-4D97-AF65-F5344CB8AC3E}">
        <p14:creationId xmlns:p14="http://schemas.microsoft.com/office/powerpoint/2010/main" val="343994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8930-479D-C43D-921D-57FC718A3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pPr algn="ctr"/>
            <a:r>
              <a:rPr lang="en-US" sz="4000" dirty="0"/>
              <a:t>ABC Paradigm - Continued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1A6BC-EED5-6002-5028-3031D494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841E0-480F-ACF2-0AC8-5A49904295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260629"/>
            <a:ext cx="11629131" cy="5220070"/>
          </a:xfrm>
        </p:spPr>
        <p:txBody>
          <a:bodyPr/>
          <a:lstStyle/>
          <a:p>
            <a:r>
              <a:rPr lang="en-US" sz="3200" dirty="0"/>
              <a:t>Examining an athlete’s self-talk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A – The athlete is anxious on the starting line and isn’t “in it” mentally. </a:t>
            </a:r>
          </a:p>
          <a:p>
            <a:pPr lvl="1"/>
            <a:r>
              <a:rPr lang="en-US" sz="3200" dirty="0"/>
              <a:t>B – “this is an important race,” “my team really needs me,” “my coach is going to be upset with me if I don’t run well,” “I’ve been in a slump; I need to break out,”. </a:t>
            </a:r>
          </a:p>
          <a:p>
            <a:pPr lvl="1"/>
            <a:r>
              <a:rPr lang="en-US" sz="3200" dirty="0"/>
              <a:t>C – The athlete performs poorly.</a:t>
            </a:r>
          </a:p>
        </p:txBody>
      </p:sp>
    </p:spTree>
    <p:extLst>
      <p:ext uri="{BB962C8B-B14F-4D97-AF65-F5344CB8AC3E}">
        <p14:creationId xmlns:p14="http://schemas.microsoft.com/office/powerpoint/2010/main" val="282164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7C75-A1EF-1382-6F59-E27758FA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646331"/>
          </a:xfrm>
        </p:spPr>
        <p:txBody>
          <a:bodyPr/>
          <a:lstStyle/>
          <a:p>
            <a:pPr algn="ctr"/>
            <a:r>
              <a:rPr lang="en-US" sz="4000" dirty="0"/>
              <a:t>Coaching Interventions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3FC2AB-4F15-3EFD-DB7C-06EFAD5A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937B1-74EC-656D-05FB-6C6D4C65A1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340528"/>
            <a:ext cx="12192000" cy="5517471"/>
          </a:xfrm>
        </p:spPr>
        <p:txBody>
          <a:bodyPr/>
          <a:lstStyle/>
          <a:p>
            <a:r>
              <a:rPr lang="en-US" sz="2400" dirty="0"/>
              <a:t>Asking the athlete:</a:t>
            </a:r>
          </a:p>
          <a:p>
            <a:pPr lvl="1"/>
            <a:r>
              <a:rPr lang="en-US" sz="2400" dirty="0"/>
              <a:t>“What are you saying to yourself when you’re struggling?”</a:t>
            </a:r>
          </a:p>
          <a:p>
            <a:pPr lvl="1"/>
            <a:r>
              <a:rPr lang="en-US" sz="2400" dirty="0"/>
              <a:t>“What did you say to yourself before the race?”</a:t>
            </a:r>
          </a:p>
          <a:p>
            <a:pPr lvl="1"/>
            <a:r>
              <a:rPr lang="en-US" sz="2400" dirty="0"/>
              <a:t>“What are you saying throughout the day on competition day?”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b="1" dirty="0"/>
              <a:t>Have the athlete write out the answers to these thoughts – show a link between the irrational thoughts and their reaction. Ask questions like:</a:t>
            </a:r>
          </a:p>
          <a:p>
            <a:pPr lvl="2"/>
            <a:r>
              <a:rPr lang="en-US" sz="2400" dirty="0"/>
              <a:t>“How can you expect to perform well with thoughts like these?”</a:t>
            </a:r>
          </a:p>
          <a:p>
            <a:pPr lvl="2"/>
            <a:r>
              <a:rPr lang="en-US" sz="2400" dirty="0"/>
              <a:t>“How can you expect not to feel nervous when you’re thinking these things?”</a:t>
            </a:r>
          </a:p>
          <a:p>
            <a:pPr lvl="2"/>
            <a:r>
              <a:rPr lang="en-US" sz="2400" dirty="0"/>
              <a:t>“What might you say differently to yourself to get you what you want?”</a:t>
            </a:r>
          </a:p>
          <a:p>
            <a:pPr lvl="1"/>
            <a:endParaRPr lang="en-US" sz="30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50228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purl.org/dc/terms/"/>
    <ds:schemaRef ds:uri="http://purl.org/dc/elements/1.1/"/>
    <ds:schemaRef ds:uri="16c05727-aa75-4e4a-9b5f-8a80a1165891"/>
    <ds:schemaRef ds:uri="71af3243-3dd4-4a8d-8c0d-dd76da1f02a5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160</TotalTime>
  <Words>1129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Trade Gothic LT Pro</vt:lpstr>
      <vt:lpstr>Trebuchet MS</vt:lpstr>
      <vt:lpstr>Office Theme</vt:lpstr>
      <vt:lpstr>Successful Basic Counseling Interventions to Improve Confidence and Performance</vt:lpstr>
      <vt:lpstr>Introduction </vt:lpstr>
      <vt:lpstr>Counseling Modalities</vt:lpstr>
      <vt:lpstr>Foundations of Counseling Techniques</vt:lpstr>
      <vt:lpstr>Most Common Areas that Athletes Struggle</vt:lpstr>
      <vt:lpstr>Rational Emotive Behavioral Therapy (REBT) Principles</vt:lpstr>
      <vt:lpstr>ABC Paradigm</vt:lpstr>
      <vt:lpstr>ABC Paradigm - Continued</vt:lpstr>
      <vt:lpstr>Coaching Interventions</vt:lpstr>
      <vt:lpstr>Give Homework</vt:lpstr>
      <vt:lpstr>Dealing with Anxiety</vt:lpstr>
      <vt:lpstr>Dealing with Anxiety (continued)</vt:lpstr>
      <vt:lpstr>Reality Therapy</vt:lpstr>
      <vt:lpstr> 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Basic Counseling Interventions to Improve Confidence and Performance</dc:title>
  <dc:creator>Ryan Vitatoe</dc:creator>
  <cp:lastModifiedBy>Ryan Vitatoe</cp:lastModifiedBy>
  <cp:revision>1</cp:revision>
  <dcterms:created xsi:type="dcterms:W3CDTF">2023-01-06T02:00:49Z</dcterms:created>
  <dcterms:modified xsi:type="dcterms:W3CDTF">2023-01-06T04:41:46Z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